
<file path=[Content_Types].xml><?xml version="1.0" encoding="utf-8"?>
<Types xmlns="http://schemas.openxmlformats.org/package/2006/content-types">
  <Default Extension="emf" ContentType="image/x-emf"/>
  <Default Extension="jpeg" ContentType="image/jpeg"/>
  <Default Extension="png" ContentType="image/png"/>
  <Default Extension="pptx" ContentType="application/vnd.openxmlformats-officedocument.presentationml.presentation"/>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4176" autoAdjust="0"/>
  </p:normalViewPr>
  <p:slideViewPr>
    <p:cSldViewPr snapToGrid="0">
      <p:cViewPr varScale="1">
        <p:scale>
          <a:sx n="102" d="100"/>
          <a:sy n="102" d="100"/>
        </p:scale>
        <p:origin x="87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9770C2-2B97-492A-B523-26918769CA25}" type="datetimeFigureOut">
              <a:rPr lang="en-US" smtClean="0"/>
              <a:t>3/11/2024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87F1F-26F2-4819-900E-1B3A76C8325B}" type="slidenum">
              <a:rPr lang="en-US" smtClean="0"/>
              <a:t>‹#›</a:t>
            </a:fld>
            <a:endParaRPr lang="en-US"/>
          </a:p>
        </p:txBody>
      </p:sp>
    </p:spTree>
    <p:extLst>
      <p:ext uri="{BB962C8B-B14F-4D97-AF65-F5344CB8AC3E}">
        <p14:creationId xmlns:p14="http://schemas.microsoft.com/office/powerpoint/2010/main" val="39957562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D9EC5A-93FA-48E7-8BEE-28CEC2D07C8E}" type="slidenum">
              <a:rPr lang="en-US" smtClean="0"/>
              <a:t>1</a:t>
            </a:fld>
            <a:endParaRPr lang="en-US"/>
          </a:p>
        </p:txBody>
      </p:sp>
    </p:spTree>
    <p:extLst>
      <p:ext uri="{BB962C8B-B14F-4D97-AF65-F5344CB8AC3E}">
        <p14:creationId xmlns:p14="http://schemas.microsoft.com/office/powerpoint/2010/main" val="1281987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579E12C-88BC-40F8-BBCD-048D4F7D40D6}" type="datetimeFigureOut">
              <a:rPr lang="en-US" smtClean="0"/>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C76B9F-4A92-4BDC-BEDC-BB66E7CC185A}" type="slidenum">
              <a:rPr lang="en-US" smtClean="0"/>
              <a:t>‹#›</a:t>
            </a:fld>
            <a:endParaRPr lang="en-US"/>
          </a:p>
        </p:txBody>
      </p:sp>
    </p:spTree>
    <p:extLst>
      <p:ext uri="{BB962C8B-B14F-4D97-AF65-F5344CB8AC3E}">
        <p14:creationId xmlns:p14="http://schemas.microsoft.com/office/powerpoint/2010/main" val="3702889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579E12C-88BC-40F8-BBCD-048D4F7D40D6}" type="datetimeFigureOut">
              <a:rPr lang="en-US" smtClean="0"/>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C76B9F-4A92-4BDC-BEDC-BB66E7CC185A}" type="slidenum">
              <a:rPr lang="en-US" smtClean="0"/>
              <a:t>‹#›</a:t>
            </a:fld>
            <a:endParaRPr lang="en-US"/>
          </a:p>
        </p:txBody>
      </p:sp>
    </p:spTree>
    <p:extLst>
      <p:ext uri="{BB962C8B-B14F-4D97-AF65-F5344CB8AC3E}">
        <p14:creationId xmlns:p14="http://schemas.microsoft.com/office/powerpoint/2010/main" val="3188229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579E12C-88BC-40F8-BBCD-048D4F7D40D6}" type="datetimeFigureOut">
              <a:rPr lang="en-US" smtClean="0"/>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C76B9F-4A92-4BDC-BEDC-BB66E7CC185A}" type="slidenum">
              <a:rPr lang="en-US" smtClean="0"/>
              <a:t>‹#›</a:t>
            </a:fld>
            <a:endParaRPr lang="en-US"/>
          </a:p>
        </p:txBody>
      </p:sp>
    </p:spTree>
    <p:extLst>
      <p:ext uri="{BB962C8B-B14F-4D97-AF65-F5344CB8AC3E}">
        <p14:creationId xmlns:p14="http://schemas.microsoft.com/office/powerpoint/2010/main" val="3538303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579E12C-88BC-40F8-BBCD-048D4F7D40D6}" type="datetimeFigureOut">
              <a:rPr lang="en-US" smtClean="0"/>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C76B9F-4A92-4BDC-BEDC-BB66E7CC185A}" type="slidenum">
              <a:rPr lang="en-US" smtClean="0"/>
              <a:t>‹#›</a:t>
            </a:fld>
            <a:endParaRPr lang="en-US"/>
          </a:p>
        </p:txBody>
      </p:sp>
    </p:spTree>
    <p:extLst>
      <p:ext uri="{BB962C8B-B14F-4D97-AF65-F5344CB8AC3E}">
        <p14:creationId xmlns:p14="http://schemas.microsoft.com/office/powerpoint/2010/main" val="1846475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579E12C-88BC-40F8-BBCD-048D4F7D40D6}" type="datetimeFigureOut">
              <a:rPr lang="en-US" smtClean="0"/>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C76B9F-4A92-4BDC-BEDC-BB66E7CC185A}" type="slidenum">
              <a:rPr lang="en-US" smtClean="0"/>
              <a:t>‹#›</a:t>
            </a:fld>
            <a:endParaRPr lang="en-US"/>
          </a:p>
        </p:txBody>
      </p:sp>
    </p:spTree>
    <p:extLst>
      <p:ext uri="{BB962C8B-B14F-4D97-AF65-F5344CB8AC3E}">
        <p14:creationId xmlns:p14="http://schemas.microsoft.com/office/powerpoint/2010/main" val="754989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579E12C-88BC-40F8-BBCD-048D4F7D40D6}" type="datetimeFigureOut">
              <a:rPr lang="en-US" smtClean="0"/>
              <a:t>3/11/2024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C76B9F-4A92-4BDC-BEDC-BB66E7CC185A}" type="slidenum">
              <a:rPr lang="en-US" smtClean="0"/>
              <a:t>‹#›</a:t>
            </a:fld>
            <a:endParaRPr lang="en-US"/>
          </a:p>
        </p:txBody>
      </p:sp>
    </p:spTree>
    <p:extLst>
      <p:ext uri="{BB962C8B-B14F-4D97-AF65-F5344CB8AC3E}">
        <p14:creationId xmlns:p14="http://schemas.microsoft.com/office/powerpoint/2010/main" val="1915679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579E12C-88BC-40F8-BBCD-048D4F7D40D6}" type="datetimeFigureOut">
              <a:rPr lang="en-US" smtClean="0"/>
              <a:t>3/11/2024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C76B9F-4A92-4BDC-BEDC-BB66E7CC185A}" type="slidenum">
              <a:rPr lang="en-US" smtClean="0"/>
              <a:t>‹#›</a:t>
            </a:fld>
            <a:endParaRPr lang="en-US"/>
          </a:p>
        </p:txBody>
      </p:sp>
    </p:spTree>
    <p:extLst>
      <p:ext uri="{BB962C8B-B14F-4D97-AF65-F5344CB8AC3E}">
        <p14:creationId xmlns:p14="http://schemas.microsoft.com/office/powerpoint/2010/main" val="1333938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579E12C-88BC-40F8-BBCD-048D4F7D40D6}" type="datetimeFigureOut">
              <a:rPr lang="en-US" smtClean="0"/>
              <a:t>3/11/2024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C76B9F-4A92-4BDC-BEDC-BB66E7CC185A}" type="slidenum">
              <a:rPr lang="en-US" smtClean="0"/>
              <a:t>‹#›</a:t>
            </a:fld>
            <a:endParaRPr lang="en-US"/>
          </a:p>
        </p:txBody>
      </p:sp>
    </p:spTree>
    <p:extLst>
      <p:ext uri="{BB962C8B-B14F-4D97-AF65-F5344CB8AC3E}">
        <p14:creationId xmlns:p14="http://schemas.microsoft.com/office/powerpoint/2010/main" val="2304554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79E12C-88BC-40F8-BBCD-048D4F7D40D6}" type="datetimeFigureOut">
              <a:rPr lang="en-US" smtClean="0"/>
              <a:t>3/11/2024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C76B9F-4A92-4BDC-BEDC-BB66E7CC185A}" type="slidenum">
              <a:rPr lang="en-US" smtClean="0"/>
              <a:t>‹#›</a:t>
            </a:fld>
            <a:endParaRPr lang="en-US"/>
          </a:p>
        </p:txBody>
      </p:sp>
    </p:spTree>
    <p:extLst>
      <p:ext uri="{BB962C8B-B14F-4D97-AF65-F5344CB8AC3E}">
        <p14:creationId xmlns:p14="http://schemas.microsoft.com/office/powerpoint/2010/main" val="969137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579E12C-88BC-40F8-BBCD-048D4F7D40D6}" type="datetimeFigureOut">
              <a:rPr lang="en-US" smtClean="0"/>
              <a:t>3/11/2024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C76B9F-4A92-4BDC-BEDC-BB66E7CC185A}" type="slidenum">
              <a:rPr lang="en-US" smtClean="0"/>
              <a:t>‹#›</a:t>
            </a:fld>
            <a:endParaRPr lang="en-US"/>
          </a:p>
        </p:txBody>
      </p:sp>
    </p:spTree>
    <p:extLst>
      <p:ext uri="{BB962C8B-B14F-4D97-AF65-F5344CB8AC3E}">
        <p14:creationId xmlns:p14="http://schemas.microsoft.com/office/powerpoint/2010/main" val="1772457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579E12C-88BC-40F8-BBCD-048D4F7D40D6}" type="datetimeFigureOut">
              <a:rPr lang="en-US" smtClean="0"/>
              <a:t>3/11/2024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C76B9F-4A92-4BDC-BEDC-BB66E7CC185A}" type="slidenum">
              <a:rPr lang="en-US" smtClean="0"/>
              <a:t>‹#›</a:t>
            </a:fld>
            <a:endParaRPr lang="en-US"/>
          </a:p>
        </p:txBody>
      </p:sp>
    </p:spTree>
    <p:extLst>
      <p:ext uri="{BB962C8B-B14F-4D97-AF65-F5344CB8AC3E}">
        <p14:creationId xmlns:p14="http://schemas.microsoft.com/office/powerpoint/2010/main" val="3538076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79E12C-88BC-40F8-BBCD-048D4F7D40D6}" type="datetimeFigureOut">
              <a:rPr lang="en-US" smtClean="0"/>
              <a:t>3/11/2024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C76B9F-4A92-4BDC-BEDC-BB66E7CC185A}" type="slidenum">
              <a:rPr lang="en-US" smtClean="0"/>
              <a:t>‹#›</a:t>
            </a:fld>
            <a:endParaRPr lang="en-US"/>
          </a:p>
        </p:txBody>
      </p:sp>
    </p:spTree>
    <p:extLst>
      <p:ext uri="{BB962C8B-B14F-4D97-AF65-F5344CB8AC3E}">
        <p14:creationId xmlns:p14="http://schemas.microsoft.com/office/powerpoint/2010/main" val="1212034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package" Target="../embeddings/Microsoft_PowerPoint_Presentation.pptx"/><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emf"/><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a:hlinkClick r:id="" action="ppaction://ole?verb=0"/>
          </p:cNvPr>
          <p:cNvGraphicFramePr>
            <a:graphicFrameLocks noChangeAspect="1"/>
          </p:cNvGraphicFramePr>
          <p:nvPr>
            <p:extLst>
              <p:ext uri="{D42A27DB-BD31-4B8C-83A1-F6EECF244321}">
                <p14:modId xmlns:p14="http://schemas.microsoft.com/office/powerpoint/2010/main" val="2772937165"/>
              </p:ext>
            </p:extLst>
          </p:nvPr>
        </p:nvGraphicFramePr>
        <p:xfrm>
          <a:off x="0" y="0"/>
          <a:ext cx="12436475" cy="6861175"/>
        </p:xfrm>
        <a:graphic>
          <a:graphicData uri="http://schemas.openxmlformats.org/presentationml/2006/ole">
            <mc:AlternateContent xmlns:mc="http://schemas.openxmlformats.org/markup-compatibility/2006">
              <mc:Choice xmlns:v="urn:schemas-microsoft-com:vml" Requires="v">
                <p:oleObj name="Presentation" r:id="rId3" imgW="1371585" imgH="771290" progId="PowerPoint.Show.12">
                  <p:embed/>
                </p:oleObj>
              </mc:Choice>
              <mc:Fallback>
                <p:oleObj name="Presentation" r:id="rId3" imgW="1371585" imgH="771290" progId="PowerPoint.Show.12">
                  <p:embed/>
                  <p:pic>
                    <p:nvPicPr>
                      <p:cNvPr id="5" name="Object 4">
                        <a:hlinkClick r:id="" action="ppaction://ole?verb=0"/>
                      </p:cNvPr>
                      <p:cNvPicPr/>
                      <p:nvPr/>
                    </p:nvPicPr>
                    <p:blipFill>
                      <a:blip r:embed="rId4"/>
                      <a:stretch>
                        <a:fillRect/>
                      </a:stretch>
                    </p:blipFill>
                    <p:spPr>
                      <a:xfrm>
                        <a:off x="0" y="0"/>
                        <a:ext cx="12436475" cy="6861175"/>
                      </a:xfrm>
                      <a:prstGeom prst="rect">
                        <a:avLst/>
                      </a:prstGeom>
                      <a:ln>
                        <a:solidFill>
                          <a:schemeClr val="tx1"/>
                        </a:solidFill>
                      </a:ln>
                    </p:spPr>
                  </p:pic>
                </p:oleObj>
              </mc:Fallback>
            </mc:AlternateContent>
          </a:graphicData>
        </a:graphic>
      </p:graphicFrame>
      <p:sp>
        <p:nvSpPr>
          <p:cNvPr id="2" name="Rectangle 1"/>
          <p:cNvSpPr/>
          <p:nvPr/>
        </p:nvSpPr>
        <p:spPr>
          <a:xfrm>
            <a:off x="2798697" y="4400273"/>
            <a:ext cx="1833687" cy="276999"/>
          </a:xfrm>
          <a:prstGeom prst="rect">
            <a:avLst/>
          </a:prstGeom>
        </p:spPr>
        <p:txBody>
          <a:bodyPr wrap="square">
            <a:spAutoFit/>
          </a:bodyPr>
          <a:lstStyle/>
          <a:p>
            <a:r>
              <a:rPr lang="en-US" sz="1200" b="1" dirty="0">
                <a:solidFill>
                  <a:srgbClr val="FF0000"/>
                </a:solidFill>
              </a:rPr>
              <a:t> </a:t>
            </a:r>
            <a:endParaRPr lang="en-US" sz="1200" dirty="0"/>
          </a:p>
        </p:txBody>
      </p:sp>
      <p:pic>
        <p:nvPicPr>
          <p:cNvPr id="4" name="Picture 3"/>
          <p:cNvPicPr>
            <a:picLocks noChangeAspect="1"/>
          </p:cNvPicPr>
          <p:nvPr/>
        </p:nvPicPr>
        <p:blipFill rotWithShape="1">
          <a:blip r:embed="rId5"/>
          <a:srcRect b="70453"/>
          <a:stretch/>
        </p:blipFill>
        <p:spPr>
          <a:xfrm>
            <a:off x="2146549" y="2815183"/>
            <a:ext cx="7990228" cy="1374899"/>
          </a:xfrm>
          <a:prstGeom prst="rect">
            <a:avLst/>
          </a:prstGeom>
        </p:spPr>
      </p:pic>
      <p:pic>
        <p:nvPicPr>
          <p:cNvPr id="3" name="Picture 2"/>
          <p:cNvPicPr>
            <a:picLocks noChangeAspect="1"/>
          </p:cNvPicPr>
          <p:nvPr/>
        </p:nvPicPr>
        <p:blipFill>
          <a:blip r:embed="rId6">
            <a:clrChange>
              <a:clrFrom>
                <a:srgbClr val="FFFFFF"/>
              </a:clrFrom>
              <a:clrTo>
                <a:srgbClr val="FFFFFF">
                  <a:alpha val="0"/>
                </a:srgbClr>
              </a:clrTo>
            </a:clrChange>
            <a:extLst>
              <a:ext uri="{BEBA8EAE-BF5A-486C-A8C5-ECC9F3942E4B}">
                <a14:imgProps xmlns:a14="http://schemas.microsoft.com/office/drawing/2010/main">
                  <a14:imgLayer r:embed="rId7">
                    <a14:imgEffect>
                      <a14:brightnessContrast bright="20000" contrast="-40000"/>
                    </a14:imgEffect>
                  </a14:imgLayer>
                </a14:imgProps>
              </a:ext>
            </a:extLst>
          </a:blip>
          <a:stretch>
            <a:fillRect/>
          </a:stretch>
        </p:blipFill>
        <p:spPr>
          <a:xfrm>
            <a:off x="11258558" y="0"/>
            <a:ext cx="933442" cy="926775"/>
          </a:xfrm>
          <a:prstGeom prst="rect">
            <a:avLst/>
          </a:prstGeom>
        </p:spPr>
      </p:pic>
      <p:sp>
        <p:nvSpPr>
          <p:cNvPr id="7" name="TextBox 6"/>
          <p:cNvSpPr txBox="1"/>
          <p:nvPr/>
        </p:nvSpPr>
        <p:spPr>
          <a:xfrm>
            <a:off x="11204739" y="926775"/>
            <a:ext cx="1041080" cy="461665"/>
          </a:xfrm>
          <a:prstGeom prst="rect">
            <a:avLst/>
          </a:prstGeom>
          <a:noFill/>
        </p:spPr>
        <p:txBody>
          <a:bodyPr wrap="square" rtlCol="0">
            <a:spAutoFit/>
          </a:bodyPr>
          <a:lstStyle/>
          <a:p>
            <a:pPr algn="ctr" fontAlgn="base">
              <a:spcBef>
                <a:spcPct val="0"/>
              </a:spcBef>
              <a:spcAft>
                <a:spcPct val="0"/>
              </a:spcAft>
            </a:pPr>
            <a:r>
              <a:rPr lang="en-US" sz="2400" dirty="0">
                <a:solidFill>
                  <a:prstClr val="black"/>
                </a:solidFill>
                <a:latin typeface="Stencil" panose="040409050D0802020404" pitchFamily="82" charset="0"/>
                <a:cs typeface="Arial" charset="0"/>
              </a:rPr>
              <a:t>MA</a:t>
            </a:r>
            <a:endParaRPr lang="en-US" sz="2400" dirty="0">
              <a:solidFill>
                <a:prstClr val="black"/>
              </a:solidFill>
              <a:latin typeface="Times New Roman" pitchFamily="18" charset="0"/>
              <a:cs typeface="Arial" charset="0"/>
            </a:endParaRPr>
          </a:p>
        </p:txBody>
      </p:sp>
      <p:pic>
        <p:nvPicPr>
          <p:cNvPr id="8" name="Picture 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72656" y="4458033"/>
            <a:ext cx="1673893" cy="1673893"/>
          </a:xfrm>
          <a:prstGeom prst="rect">
            <a:avLst/>
          </a:prstGeom>
        </p:spPr>
      </p:pic>
      <p:pic>
        <p:nvPicPr>
          <p:cNvPr id="9" name="Picture 8"/>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356580" y="4406255"/>
            <a:ext cx="1726755" cy="1726755"/>
          </a:xfrm>
          <a:prstGeom prst="rect">
            <a:avLst/>
          </a:prstGeom>
        </p:spPr>
      </p:pic>
      <p:sp>
        <p:nvSpPr>
          <p:cNvPr id="11" name="Rectangle 10"/>
          <p:cNvSpPr/>
          <p:nvPr/>
        </p:nvSpPr>
        <p:spPr>
          <a:xfrm>
            <a:off x="2098767" y="4190082"/>
            <a:ext cx="8038010" cy="2123658"/>
          </a:xfrm>
          <a:prstGeom prst="rect">
            <a:avLst/>
          </a:prstGeom>
        </p:spPr>
        <p:txBody>
          <a:bodyPr wrap="square">
            <a:spAutoFit/>
          </a:bodyPr>
          <a:lstStyle/>
          <a:p>
            <a:r>
              <a:rPr lang="en-US" sz="1200" dirty="0">
                <a:latin typeface="Calibri" panose="020F0502020204030204" pitchFamily="34" charset="0"/>
                <a:ea typeface="Calibri" panose="020F0502020204030204" pitchFamily="34" charset="0"/>
              </a:rPr>
              <a:t>PSSQ screening required. Must have normal depth perception. For Accessions: No history of drug offenses, alcohol offenses, or criminal offenses. No history of drug use, with the exception of marijuana. For Lateral Conversions: Must have no record of non-judicial punishment (NJP), court-martial, or civil involvement within the past 36 months to include major traffic violations. For All: The applicant MUST be a U.S. citizen (no waivers) and all immediate family members must be either a U.S. citizen or the citizen of a country on the low threat matrix listed in reference (h). Must possess a valid driver's license (not just be eligible for a valid license). No current use of prescribed medications for mental impairment or disorder, emotional instability, or other physical condition that impairs the performance of law enforcement and security duties within the past 36 months. Must be able to qualify and be issued to carry local requisite weapon systems. New accessions must be eligible for and maintain a security clearance. Both Active Duty and Reserve must possess a secret clearance or higher (cannot merely be eligible for a secret clearance). Must meet worldwide assignability criterion. Refer to MILPERSMAN 1440-010 for conversion policies into the MA rating. Failure to maintain MA requirements could be grounds for forced conversion. Note (8). Note (9).</a:t>
            </a:r>
          </a:p>
        </p:txBody>
      </p:sp>
      <p:sp>
        <p:nvSpPr>
          <p:cNvPr id="12" name="Rectangle 11"/>
          <p:cNvSpPr/>
          <p:nvPr/>
        </p:nvSpPr>
        <p:spPr>
          <a:xfrm>
            <a:off x="3518263" y="3611911"/>
            <a:ext cx="888276" cy="57161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3522596" y="3592427"/>
            <a:ext cx="888276" cy="58238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3449502" y="3642645"/>
            <a:ext cx="1025797" cy="400110"/>
          </a:xfrm>
          <a:prstGeom prst="rect">
            <a:avLst/>
          </a:prstGeom>
          <a:noFill/>
        </p:spPr>
        <p:txBody>
          <a:bodyPr wrap="square" rtlCol="0">
            <a:spAutoFit/>
          </a:bodyPr>
          <a:lstStyle/>
          <a:p>
            <a:r>
              <a:rPr lang="en-US" sz="1000" b="1" dirty="0"/>
              <a:t>VE+AR+MK+MC = 188 </a:t>
            </a:r>
          </a:p>
        </p:txBody>
      </p:sp>
    </p:spTree>
    <p:extLst>
      <p:ext uri="{BB962C8B-B14F-4D97-AF65-F5344CB8AC3E}">
        <p14:creationId xmlns:p14="http://schemas.microsoft.com/office/powerpoint/2010/main" val="10038294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266</Words>
  <Application>Microsoft Office PowerPoint</Application>
  <PresentationFormat>Widescreen</PresentationFormat>
  <Paragraphs>5</Paragraphs>
  <Slides>1</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8" baseType="lpstr">
      <vt:lpstr>Arial</vt:lpstr>
      <vt:lpstr>Calibri</vt:lpstr>
      <vt:lpstr>Calibri Light</vt:lpstr>
      <vt:lpstr>Stencil</vt:lpstr>
      <vt:lpstr>Times New Roman</vt:lpstr>
      <vt:lpstr>Office Theme</vt:lpstr>
      <vt:lpstr>Microsoft PowerPoint Presentation</vt:lpstr>
      <vt:lpstr>PowerPoint Presentation</vt:lpstr>
    </vt:vector>
  </TitlesOfParts>
  <Company>HPES NMCI 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Gradom, Nina Angelic LT USN (USA)</dc:creator>
  <cp:lastModifiedBy>Wright, Jeffrey A MCPO USN NMCB 133 (USA)</cp:lastModifiedBy>
  <cp:revision>3</cp:revision>
  <dcterms:created xsi:type="dcterms:W3CDTF">2024-03-11T14:58:12Z</dcterms:created>
  <dcterms:modified xsi:type="dcterms:W3CDTF">2024-03-11T15:49:09Z</dcterms:modified>
</cp:coreProperties>
</file>